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314" r:id="rId23"/>
    <p:sldId id="315" r:id="rId2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>
        <p:scale>
          <a:sx n="81" d="100"/>
          <a:sy n="81" d="100"/>
        </p:scale>
        <p:origin x="-161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BE20-86B7-4EF0-A0B7-4610584CD6C2}" type="datetimeFigureOut">
              <a:rPr lang="en-US" smtClean="0"/>
              <a:t>08-Mar-14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EE3E-EBFF-47EE-9263-D308321F1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2.7 billion people using the Internet worldwide vs. 4.4 billion people who are not yet online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In Africa, internet-user penetration has doubled over the past four years, and is now about 16%.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This trend is largely driven by the emergence of mobile-broadband services in many countries, bringing Internet at lower prices to customers already using handsets.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7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11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Accordingly, the first two stages listed above correspond to two major components of the IDI: ICT access and ICT use.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0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7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corresponding to a global penetration rate of 30%.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 40% average annual growth since 2007.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Growth rate is more in developing countries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Average for Arab states is below the world average, with only Africa below Arab States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The use of Internet via wireless networks and devices will continue to grow rapidly.</a:t>
            </a:r>
          </a:p>
          <a:p>
            <a:pPr marL="171450" indent="-171450" algn="l" rtl="0">
              <a:buFont typeface="Arial" pitchFamily="34" charset="0"/>
              <a:buChar char="•"/>
            </a:pPr>
            <a:r>
              <a:rPr lang="en-US" sz="12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200" i="1" dirty="0" err="1" smtClean="0">
                <a:latin typeface="Helvetica" pitchFamily="34" charset="0"/>
                <a:cs typeface="Helvetica" pitchFamily="34" charset="0"/>
              </a:rPr>
              <a:t>Exa</a:t>
            </a:r>
            <a:r>
              <a:rPr lang="en-US" sz="1200" i="1" dirty="0" smtClean="0">
                <a:latin typeface="Helvetica" pitchFamily="34" charset="0"/>
                <a:cs typeface="Helvetica" pitchFamily="34" charset="0"/>
              </a:rPr>
              <a:t> indicates the sixth power of 1,000 (10</a:t>
            </a:r>
            <a:r>
              <a:rPr lang="en-US" sz="1200" i="1" baseline="30000" dirty="0" smtClean="0">
                <a:latin typeface="Helvetica" pitchFamily="34" charset="0"/>
                <a:cs typeface="Helvetica" pitchFamily="34" charset="0"/>
              </a:rPr>
              <a:t>18</a:t>
            </a:r>
            <a:r>
              <a:rPr lang="en-US" sz="1200" i="1" dirty="0" smtClean="0">
                <a:latin typeface="Helvetica" pitchFamily="34" charset="0"/>
                <a:cs typeface="Helvetica" pitchFamily="34" charset="0"/>
              </a:rPr>
              <a:t> in the</a:t>
            </a:r>
            <a:r>
              <a:rPr lang="en-US" sz="1200" i="1" baseline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200" i="1" dirty="0" smtClean="0">
                <a:latin typeface="Helvetica" pitchFamily="34" charset="0"/>
                <a:cs typeface="Helvetica" pitchFamily="34" charset="0"/>
              </a:rPr>
              <a:t>International System of Units (SI)).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4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 Albeit more slowly than mobile broadband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08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8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Helvetica" pitchFamily="34" charset="0"/>
              </a:rPr>
              <a:t>A key basic indicator to monitor consumer uptake is the number of households with access to the Internet.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0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The lowest household Internet penetration is found in Africa.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EE3E-EBFF-47EE-9263-D308321F1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8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" y="1280382"/>
            <a:ext cx="9144000" cy="561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321297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pic>
        <p:nvPicPr>
          <p:cNvPr id="12" name="صورة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6" y="3670584"/>
            <a:ext cx="6170400" cy="321480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" y="188913"/>
            <a:ext cx="2591795" cy="9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291144"/>
            <a:ext cx="8424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28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ar-J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1" y="1412776"/>
            <a:ext cx="8424000" cy="2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697" y="5805264"/>
            <a:ext cx="1973767" cy="7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60000" y="6611982"/>
            <a:ext cx="8424000" cy="25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104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" y="1281610"/>
            <a:ext cx="9144000" cy="561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7" y="188913"/>
            <a:ext cx="2591795" cy="95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60000" y="1286012"/>
            <a:ext cx="8424000" cy="25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0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22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en/ITU-D/Statistics/Documents/publications/mis2013/MIS2013_withoutAnnex_4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828925"/>
            <a:ext cx="83820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rgbClr val="009FDA"/>
                </a:solidFill>
                <a:latin typeface="HelveticaNeueLT Pro 45 Lt" pitchFamily="34" charset="0"/>
                <a:cs typeface="Helvetica" pitchFamily="34" charset="0"/>
              </a:rPr>
              <a:t>Recent Trends in ICT Developments </a:t>
            </a:r>
            <a:endParaRPr lang="ar-JO" b="0" cap="none" dirty="0">
              <a:solidFill>
                <a:srgbClr val="009FDA"/>
              </a:solidFill>
              <a:latin typeface="HelveticaNeueLT Pro 45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446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2800" dirty="0">
                <a:latin typeface="HelveticaNeueLT Pro 45 Lt" pitchFamily="34" charset="0"/>
              </a:rPr>
              <a:t>Individuals using the Internet, world and by level of development, </a:t>
            </a:r>
            <a:r>
              <a:rPr lang="en-US" sz="2800" dirty="0" smtClean="0">
                <a:latin typeface="HelveticaNeueLT Pro 45 Lt" pitchFamily="34" charset="0"/>
              </a:rPr>
              <a:t>2003-2013, </a:t>
            </a:r>
            <a:r>
              <a:rPr lang="en-US" sz="2800" dirty="0">
                <a:latin typeface="HelveticaNeueLT Pro 45 Lt" pitchFamily="34" charset="0"/>
              </a:rPr>
              <a:t/>
            </a:r>
            <a:br>
              <a:rPr lang="en-US" sz="2800" dirty="0">
                <a:latin typeface="HelveticaNeueLT Pro 45 Lt" pitchFamily="34" charset="0"/>
              </a:rPr>
            </a:br>
            <a:r>
              <a:rPr lang="en-US" sz="2800" dirty="0">
                <a:latin typeface="HelveticaNeueLT Pro 45 Lt" pitchFamily="34" charset="0"/>
              </a:rPr>
              <a:t>penetration (left) and annual growth (right)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6415"/>
            <a:ext cx="7545091" cy="263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724400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Household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connections are </a:t>
            </a:r>
            <a:r>
              <a:rPr lang="en-US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key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for ensuring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more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inclusive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and frequent Internet availability.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People can also access the Internet in other locations when household access is not available. This is particularly</a:t>
            </a:r>
            <a:br>
              <a:rPr lang="en-US" dirty="0" smtClean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the case in rural areas of developing countries. 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2800" dirty="0">
                <a:latin typeface="HelveticaNeueLT Pro 45 Lt" pitchFamily="34" charset="0"/>
              </a:rPr>
              <a:t>Individuals using the Internet, world and by level of development, </a:t>
            </a:r>
            <a:r>
              <a:rPr lang="en-US" sz="2800" dirty="0" smtClean="0">
                <a:latin typeface="HelveticaNeueLT Pro 45 Lt" pitchFamily="34" charset="0"/>
              </a:rPr>
              <a:t>2003-2013</a:t>
            </a:r>
            <a:endParaRPr lang="en-US" sz="2800" dirty="0">
              <a:latin typeface="HelveticaNeueLT Pro 45 L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4" y="1524000"/>
            <a:ext cx="7554513" cy="323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743271"/>
            <a:ext cx="7622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In Africa, the internet-user penetration has </a:t>
            </a:r>
            <a:r>
              <a:rPr lang="en-US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doubled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in the last 4 years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This trend is largely driven by the emergence of mobile-broadband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services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Arab States penetration rate is slightly below world average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>
                <a:latin typeface="HelveticaNeueLT Pro 45 Lt" pitchFamily="34" charset="0"/>
              </a:rPr>
              <a:t>The </a:t>
            </a:r>
            <a:r>
              <a:rPr lang="en-US" dirty="0">
                <a:latin typeface="HelveticaNeueLT Pro 45 Lt" pitchFamily="34" charset="0"/>
              </a:rPr>
              <a:t>ICT gender </a:t>
            </a:r>
            <a:r>
              <a:rPr lang="en-US" dirty="0" smtClean="0">
                <a:latin typeface="HelveticaNeueLT Pro 45 Lt" pitchFamily="34" charset="0"/>
              </a:rPr>
              <a:t>gap – </a:t>
            </a:r>
            <a:br>
              <a:rPr lang="en-US" dirty="0" smtClean="0">
                <a:latin typeface="HelveticaNeueLT Pro 45 Lt" pitchFamily="34" charset="0"/>
              </a:rPr>
            </a:br>
            <a:r>
              <a:rPr lang="en-US" dirty="0" smtClean="0">
                <a:latin typeface="HelveticaNeueLT Pro 45 Lt" pitchFamily="34" charset="0"/>
              </a:rPr>
              <a:t>Men and Women Online</a:t>
            </a:r>
            <a:endParaRPr lang="en-US" dirty="0">
              <a:latin typeface="HelveticaNeueLT Pro 45 L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86" y="1566747"/>
            <a:ext cx="4742559" cy="338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92198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There is a </a:t>
            </a:r>
            <a:r>
              <a:rPr lang="en-US" sz="2000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gender gap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in the use of computers, mobile phones and the Internet. 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This</a:t>
            </a:r>
            <a:r>
              <a:rPr lang="en-US" sz="2000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 gender gap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is more prevalent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developing </a:t>
            </a:r>
            <a:br>
              <a:rPr lang="en-US" sz="2000" dirty="0">
                <a:latin typeface="Helvetica" pitchFamily="34" charset="0"/>
                <a:cs typeface="Helvetica" pitchFamily="34" charset="0"/>
              </a:rPr>
            </a:b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than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developed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countries. 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52725"/>
            <a:ext cx="83820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rgbClr val="009FDA"/>
                </a:solidFill>
                <a:latin typeface="HelveticaNeueLT Pro 45 Lt" pitchFamily="34" charset="0"/>
              </a:rPr>
              <a:t>The ICT Development Index </a:t>
            </a:r>
            <a:br>
              <a:rPr lang="en-US" b="0" cap="none" dirty="0" smtClean="0">
                <a:solidFill>
                  <a:srgbClr val="009FDA"/>
                </a:solidFill>
                <a:latin typeface="HelveticaNeueLT Pro 45 Lt" pitchFamily="34" charset="0"/>
              </a:rPr>
            </a:br>
            <a:r>
              <a:rPr lang="en-US" b="0" cap="none" dirty="0" smtClean="0">
                <a:solidFill>
                  <a:srgbClr val="009FDA"/>
                </a:solidFill>
                <a:latin typeface="HelveticaNeueLT Pro 45 Lt" pitchFamily="34" charset="0"/>
              </a:rPr>
              <a:t>(IDI)</a:t>
            </a:r>
            <a:endParaRPr lang="ar-JO" b="0" cap="none" dirty="0">
              <a:solidFill>
                <a:srgbClr val="009FDA"/>
              </a:solidFill>
              <a:latin typeface="HelveticaNeueLT Pro 45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81000" y="381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HelveticaNeueLT Pro 45 Lt" pitchFamily="34" charset="0"/>
                <a:cs typeface="Helvetica" pitchFamily="34" charset="0"/>
              </a:rPr>
              <a:t>Definition and Background</a:t>
            </a:r>
            <a:endParaRPr lang="en-US" dirty="0">
              <a:latin typeface="HelveticaNeueLT Pro 45 Lt" pitchFamily="34" charset="0"/>
              <a:cs typeface="Helvetica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66196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>
                <a:latin typeface="Helvetica" pitchFamily="34" charset="0"/>
                <a:cs typeface="Helvetica" pitchFamily="34" charset="0"/>
              </a:rPr>
              <a:t>The ICT Development Index (IDI) is a composite index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combining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11 indicators into one benchmark measure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that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serves to monitor and compare developments in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information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and communication technology (ICT) across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countries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. </a:t>
            </a: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marL="0" indent="0" algn="l" rtl="0">
              <a:buNone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IDI was developed by ITU in 2008 and first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presented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in the 2009 edition of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“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Measuring </a:t>
            </a:r>
            <a:r>
              <a:rPr lang="en-US" sz="2000" i="1" dirty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000" i="1" dirty="0" smtClean="0">
                <a:latin typeface="Helvetica" pitchFamily="34" charset="0"/>
                <a:cs typeface="Helvetica" pitchFamily="34" charset="0"/>
              </a:rPr>
              <a:t>Information Society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”.</a:t>
            </a:r>
          </a:p>
          <a:p>
            <a:pPr marL="0" indent="0" algn="l" rtl="0">
              <a:buNone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It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was established in response to ITU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Member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States’ request to develop an ICT index and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publish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it regularly. </a:t>
            </a:r>
          </a:p>
        </p:txBody>
      </p:sp>
    </p:spTree>
    <p:extLst>
      <p:ext uri="{BB962C8B-B14F-4D97-AF65-F5344CB8AC3E}">
        <p14:creationId xmlns:p14="http://schemas.microsoft.com/office/powerpoint/2010/main" val="42617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l" rtl="0"/>
            <a:r>
              <a:rPr lang="en-US" dirty="0" smtClean="0">
                <a:latin typeface="HelveticaNeueLT Pro 45 Lt" pitchFamily="34" charset="0"/>
                <a:cs typeface="Helvetica" pitchFamily="34" charset="0"/>
              </a:rPr>
              <a:t>Objectives</a:t>
            </a:r>
            <a:endParaRPr lang="en-US" dirty="0">
              <a:latin typeface="HelveticaNeueLT Pro 45 Lt" pitchFamily="34" charset="0"/>
              <a:cs typeface="Helvetic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Main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objectives of the IDI are to measure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marL="0" indent="0" algn="l" rtl="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level and evolution over time of ICT developments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countries and relative to other countries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;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Progress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in ICT development in both developed and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developing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countries: the index should be global and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reflect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changes taking place in countries at different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levels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of ICT development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;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digital divide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, i.e. differences between countries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with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different levels of ICT development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;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development potential of ICTs or the extent to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which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countries can make use of ICTs to enhance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growth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and development, based on available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capabilities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and skills.</a:t>
            </a:r>
          </a:p>
        </p:txBody>
      </p:sp>
    </p:spTree>
    <p:extLst>
      <p:ext uri="{BB962C8B-B14F-4D97-AF65-F5344CB8AC3E}">
        <p14:creationId xmlns:p14="http://schemas.microsoft.com/office/powerpoint/2010/main" val="30473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l" rtl="0"/>
            <a:r>
              <a:rPr lang="en-US" dirty="0">
                <a:latin typeface="HelveticaNeueLT Pro 45 Lt" pitchFamily="34" charset="0"/>
                <a:cs typeface="Helvetica" pitchFamily="34" charset="0"/>
              </a:rPr>
              <a:t>Conceptual </a:t>
            </a:r>
            <a:r>
              <a:rPr lang="en-US" dirty="0" smtClean="0">
                <a:latin typeface="HelveticaNeueLT Pro 45 Lt" pitchFamily="34" charset="0"/>
                <a:cs typeface="Helvetica" pitchFamily="34" charset="0"/>
              </a:rPr>
              <a:t>Framework</a:t>
            </a:r>
            <a:endParaRPr lang="en-US" dirty="0">
              <a:latin typeface="HelveticaNeueLT Pro 45 Lt" pitchFamily="34" charset="0"/>
              <a:cs typeface="Helvetic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The ICT development process, and a country’s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transformation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to becoming an information society, can be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depicted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using the following three-stage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model:</a:t>
            </a:r>
          </a:p>
          <a:p>
            <a:pPr marL="0" indent="0" algn="l" rtl="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Stage 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1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: ICT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readiness (reflecting the level of networked infrastructure and access to ICTs)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Stage 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2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: ICT intensity (reflecting the level of use of ICTs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the society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0" indent="0" algn="l" rtl="0">
              <a:buNone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Stage 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3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:</a:t>
            </a:r>
            <a:r>
              <a:rPr lang="en-US" sz="2000" b="1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ICT impact (reflecting the result/outcome of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efficient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and effective ICT use).</a:t>
            </a:r>
          </a:p>
        </p:txBody>
      </p:sp>
    </p:spTree>
    <p:extLst>
      <p:ext uri="{BB962C8B-B14F-4D97-AF65-F5344CB8AC3E}">
        <p14:creationId xmlns:p14="http://schemas.microsoft.com/office/powerpoint/2010/main" val="40017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pPr algn="l" rtl="0"/>
            <a:r>
              <a:rPr lang="en-US" dirty="0">
                <a:latin typeface="HelveticaNeueLT Pro 45 Lt" pitchFamily="34" charset="0"/>
                <a:cs typeface="Helvetica" pitchFamily="34" charset="0"/>
              </a:rPr>
              <a:t>Conceptual Framework</a:t>
            </a:r>
            <a:r>
              <a:rPr lang="en-US" sz="2300" dirty="0">
                <a:latin typeface="HelveticaNeueLT Pro 45 Lt" pitchFamily="34" charset="0"/>
                <a:cs typeface="Helvetica" pitchFamily="34" charset="0"/>
              </a:rPr>
              <a:t/>
            </a:r>
            <a:br>
              <a:rPr lang="en-US" sz="2300" dirty="0">
                <a:latin typeface="HelveticaNeueLT Pro 45 Lt" pitchFamily="34" charset="0"/>
                <a:cs typeface="Helvetica" pitchFamily="34" charset="0"/>
              </a:rPr>
            </a:br>
            <a:r>
              <a:rPr lang="en-US" sz="2300" i="1" dirty="0">
                <a:latin typeface="HelveticaNeueLT Pro 45 Lt" pitchFamily="34" charset="0"/>
                <a:cs typeface="Helvetica" pitchFamily="34" charset="0"/>
              </a:rPr>
              <a:t>Three stages in the evolution towards an information </a:t>
            </a:r>
            <a:r>
              <a:rPr lang="en-US" sz="2300" i="1" dirty="0" smtClean="0">
                <a:latin typeface="HelveticaNeueLT Pro 45 Lt" pitchFamily="34" charset="0"/>
                <a:cs typeface="Helvetica" pitchFamily="34" charset="0"/>
              </a:rPr>
              <a:t>society</a:t>
            </a:r>
            <a:endParaRPr lang="en-US" sz="2300" i="1" dirty="0">
              <a:latin typeface="HelveticaNeueLT Pro 45 Lt" pitchFamily="34" charset="0"/>
              <a:cs typeface="Helvetic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39" y="1447800"/>
            <a:ext cx="6859661" cy="326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7552" y="457200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Advancing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through these stages depends on a combination of three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factors:-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availability of ICT infrastructure,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A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ccess a high level of ICT usage,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capability to use ICTs effectively.</a:t>
            </a:r>
          </a:p>
          <a:p>
            <a:pPr algn="l" rtl="0"/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l" rtl="0"/>
            <a:r>
              <a:rPr lang="en-US" dirty="0" smtClean="0">
                <a:latin typeface="HelveticaNeueLT Pro 45 Lt" pitchFamily="34" charset="0"/>
              </a:rPr>
              <a:t>IDI Sub-Indices</a:t>
            </a:r>
            <a:endParaRPr lang="en-US" dirty="0">
              <a:latin typeface="HelveticaNeueLT Pro 45 Lt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Based on this conceptual framework, the IDI is divided into 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following three sub-indices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:</a:t>
            </a:r>
          </a:p>
          <a:p>
            <a:pPr marL="0" indent="0" algn="l" rtl="0">
              <a:buNone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b="1" dirty="0">
                <a:latin typeface="Helvetica" pitchFamily="34" charset="0"/>
                <a:cs typeface="Helvetica" pitchFamily="34" charset="0"/>
              </a:rPr>
              <a:t>Access 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sub-index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: Captures ICT </a:t>
            </a:r>
            <a:r>
              <a:rPr lang="en-US" sz="2000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readiness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, and includes five infrastructure and access indicators.</a:t>
            </a:r>
          </a:p>
          <a:p>
            <a:pPr algn="l" rtl="0"/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Use sub-index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: Captures ICT </a:t>
            </a:r>
            <a:r>
              <a:rPr lang="en-US" sz="2000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intensity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, and includes three ICT intensity and usage indicators.</a:t>
            </a:r>
          </a:p>
          <a:p>
            <a:pPr marL="0" indent="0" algn="l" rtl="0">
              <a:buNone/>
            </a:pPr>
            <a:endParaRPr lang="en-US" sz="2000" dirty="0" smtClean="0">
              <a:latin typeface="Helvetica" pitchFamily="34" charset="0"/>
              <a:cs typeface="Helvetica" pitchFamily="34" charset="0"/>
            </a:endParaRPr>
          </a:p>
          <a:p>
            <a:pPr algn="l" rtl="0"/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Skills sub-index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: Captures ICT </a:t>
            </a:r>
            <a:r>
              <a:rPr lang="en-US" sz="2000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capability</a:t>
            </a:r>
            <a:r>
              <a:rPr lang="en-US" sz="2000" dirty="0" smtClean="0">
                <a:latin typeface="Helvetica" pitchFamily="34" charset="0"/>
                <a:cs typeface="Helvetica" pitchFamily="34" charset="0"/>
              </a:rPr>
              <a:t> or skills as indispensable input indicators.</a:t>
            </a:r>
            <a:endParaRPr lang="en-US" sz="2000" dirty="0">
              <a:solidFill>
                <a:srgbClr val="7030A0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54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dirty="0" smtClean="0">
                <a:latin typeface="HelveticaNeueLT Pro 45 Lt" pitchFamily="34" charset="0"/>
              </a:rPr>
              <a:t>IDI Indicators</a:t>
            </a:r>
            <a:r>
              <a:rPr lang="en-US" dirty="0">
                <a:latin typeface="HelveticaNeueLT Pro 45 Lt" pitchFamily="34" charset="0"/>
              </a:rPr>
              <a:t>, </a:t>
            </a:r>
            <a:r>
              <a:rPr lang="en-US" dirty="0" smtClean="0">
                <a:latin typeface="HelveticaNeueLT Pro 45 Lt" pitchFamily="34" charset="0"/>
              </a:rPr>
              <a:t>Reference Values </a:t>
            </a:r>
            <a:r>
              <a:rPr lang="en-US" dirty="0">
                <a:latin typeface="HelveticaNeueLT Pro 45 Lt" pitchFamily="34" charset="0"/>
              </a:rPr>
              <a:t>and </a:t>
            </a:r>
            <a:r>
              <a:rPr lang="en-US" dirty="0" smtClean="0">
                <a:latin typeface="HelveticaNeueLT Pro 45 Lt" pitchFamily="34" charset="0"/>
              </a:rPr>
              <a:t>Weights</a:t>
            </a:r>
            <a:endParaRPr lang="en-US" dirty="0">
              <a:latin typeface="HelveticaNeueLT Pro 45 L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58083"/>
            <a:ext cx="6686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4476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800" smtClean="0">
                <a:latin typeface="HelveticaNeueLT Pro 45 Lt" pitchFamily="34" charset="0"/>
                <a:cs typeface="Helvetica" pitchFamily="34" charset="0"/>
              </a:rPr>
              <a:t>Global ICT developments, 2003-2013</a:t>
            </a:r>
            <a:endParaRPr lang="en-US" sz="3800" dirty="0">
              <a:latin typeface="HelveticaNeueLT Pro 45 Lt" pitchFamily="34" charset="0"/>
              <a:cs typeface="Helvetic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6" y="1434877"/>
            <a:ext cx="8434910" cy="367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2744" y="5248870"/>
            <a:ext cx="791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There are about 6.8 billion mobile-cellular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subscriptions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challenge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is to identify those who are still left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 smtClean="0">
                <a:latin typeface="Helvetica" pitchFamily="34" charset="0"/>
                <a:cs typeface="Helvetica" pitchFamily="34" charset="0"/>
              </a:rPr>
              <a:t>without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access to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ICTs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>
                <a:latin typeface="HelveticaNeueLT Pro 45 Lt" pitchFamily="34" charset="0"/>
              </a:rPr>
              <a:t>ICT </a:t>
            </a:r>
            <a:r>
              <a:rPr lang="en-US" sz="3600" dirty="0">
                <a:latin typeface="HelveticaNeueLT Pro 45 Lt" pitchFamily="34" charset="0"/>
              </a:rPr>
              <a:t>Development Index (IDI), 2011 and </a:t>
            </a:r>
            <a:r>
              <a:rPr lang="en-US" sz="3600" dirty="0" smtClean="0">
                <a:latin typeface="HelveticaNeueLT Pro 45 Lt" pitchFamily="34" charset="0"/>
              </a:rPr>
              <a:t>2012 in Some Selected Countries</a:t>
            </a:r>
            <a:endParaRPr lang="en-US" sz="3600" dirty="0">
              <a:latin typeface="HelveticaNeueLT Pro 45 L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30276"/>
              </p:ext>
            </p:extLst>
          </p:nvPr>
        </p:nvGraphicFramePr>
        <p:xfrm>
          <a:off x="838200" y="1539750"/>
          <a:ext cx="6813330" cy="5013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2356"/>
                <a:gridCol w="1029204"/>
                <a:gridCol w="1029204"/>
                <a:gridCol w="926283"/>
                <a:gridCol w="926283"/>
              </a:tblGrid>
              <a:tr h="385650"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Country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 anchor="ctr"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2012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2011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Rank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IDI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Rank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IDI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 anchor="ctr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Korea (Rep.)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8.57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8.51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Singapore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15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7.65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7.55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United Arab Emirates 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33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6.41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45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5.68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</a:rPr>
                        <a:t>Lebanon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</a:rPr>
                        <a:t>52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</a:rPr>
                        <a:t>5.37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</a:rPr>
                        <a:t>61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200" b="1">
                          <a:effectLst/>
                        </a:rPr>
                        <a:t>4.62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Jordan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76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4.22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77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3.90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200" b="1">
                          <a:effectLst/>
                        </a:rPr>
                        <a:t>Morocco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89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3.79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89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3.59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>
                          <a:effectLst/>
                        </a:rPr>
                        <a:t>Tunisia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91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92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3.58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>
                          <a:effectLst/>
                        </a:rPr>
                        <a:t>Syria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102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3.22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99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3.13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>
                          <a:effectLst/>
                        </a:rPr>
                        <a:t>Sudan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119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2.33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118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2.19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2200" b="1">
                          <a:effectLst/>
                        </a:rPr>
                        <a:t>Yemen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127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1.89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129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1.76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  <a:tr h="385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Niger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157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0.99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157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Calibri"/>
                          <a:ea typeface="Calibri"/>
                          <a:cs typeface="Arial"/>
                        </a:rPr>
                        <a:t>0.93</a:t>
                      </a:r>
                      <a:endParaRPr lang="en-US" sz="22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75453" marR="754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5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01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8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047999"/>
            <a:ext cx="8229600" cy="7619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009FDA"/>
                </a:solidFill>
                <a:latin typeface="HelveticaNeueLT Std Lt" pitchFamily="34" charset="0"/>
              </a:rPr>
              <a:t>Thank you for your attention.</a:t>
            </a:r>
            <a:endParaRPr lang="en-US" sz="4400" dirty="0">
              <a:solidFill>
                <a:srgbClr val="009FDA"/>
              </a:solidFill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 rtl="0"/>
            <a:r>
              <a:rPr lang="en-US" dirty="0" smtClean="0">
                <a:latin typeface="HelveticaNeueLT Pro 45 Lt" pitchFamily="34" charset="0"/>
                <a:cs typeface="Helvetica" pitchFamily="34" charset="0"/>
              </a:rPr>
              <a:t>Reference</a:t>
            </a:r>
            <a:endParaRPr lang="en-US" dirty="0">
              <a:latin typeface="HelveticaNeueLT Pro 45 Lt" pitchFamily="34" charset="0"/>
              <a:cs typeface="Helvetic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2019980"/>
            <a:ext cx="8686800" cy="4830763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HelveticaNeueLT Std Lt" pitchFamily="34" charset="0"/>
              </a:rPr>
              <a:t>Measuring Information Society, 2013, International Communication Union</a:t>
            </a:r>
            <a:r>
              <a:rPr lang="en-US" sz="2400" dirty="0">
                <a:latin typeface="HelveticaNeueLT Std Lt" pitchFamily="34" charset="0"/>
              </a:rPr>
              <a:t>, Geneva </a:t>
            </a:r>
            <a:r>
              <a:rPr lang="en-US" sz="2400" dirty="0" smtClean="0">
                <a:latin typeface="HelveticaNeueLT Std Lt" pitchFamily="34" charset="0"/>
              </a:rPr>
              <a:t>(</a:t>
            </a:r>
            <a:r>
              <a:rPr lang="en-US" sz="2400" dirty="0">
                <a:latin typeface="HelveticaNeueLT Std Lt" pitchFamily="34" charset="0"/>
                <a:hlinkClick r:id="rId2"/>
              </a:rPr>
              <a:t>http://</a:t>
            </a:r>
            <a:r>
              <a:rPr lang="en-US" sz="2400" dirty="0" smtClean="0">
                <a:latin typeface="HelveticaNeueLT Std Lt" pitchFamily="34" charset="0"/>
                <a:hlinkClick r:id="rId2"/>
              </a:rPr>
              <a:t>www.itu.int/en/ITU-D/Statistics/Documents/publications/mis2013/MIS2013_withoutAnnex_4.pdf</a:t>
            </a:r>
            <a:r>
              <a:rPr lang="en-US" sz="2400" dirty="0" smtClean="0">
                <a:latin typeface="HelveticaNeueLT Std Lt" pitchFamily="34" charset="0"/>
              </a:rPr>
              <a:t>).</a:t>
            </a:r>
            <a:endParaRPr lang="en-US" sz="2400" dirty="0" smtClean="0">
              <a:latin typeface="HelveticaNeueLT Std L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4346" y="76200"/>
            <a:ext cx="8663879" cy="914400"/>
          </a:xfrm>
        </p:spPr>
        <p:txBody>
          <a:bodyPr>
            <a:noAutofit/>
          </a:bodyPr>
          <a:lstStyle/>
          <a:p>
            <a:pPr rtl="0"/>
            <a:r>
              <a:rPr lang="en-US" sz="2700" dirty="0">
                <a:latin typeface="HelveticaNeueLT Pro 45 Lt" pitchFamily="34" charset="0"/>
              </a:rPr>
              <a:t>Active mobile-broadband subscriptions, world and by level of development, </a:t>
            </a:r>
            <a:r>
              <a:rPr lang="en-US" sz="2700" dirty="0" smtClean="0">
                <a:latin typeface="HelveticaNeueLT Pro 45 Lt" pitchFamily="34" charset="0"/>
                <a:cs typeface="Helvetica" pitchFamily="34" charset="0"/>
              </a:rPr>
              <a:t>2007-2013</a:t>
            </a:r>
            <a:r>
              <a:rPr lang="en-US" sz="2700" dirty="0" smtClean="0">
                <a:latin typeface="HelveticaNeueLT Pro 45 Lt" pitchFamily="34" charset="0"/>
              </a:rPr>
              <a:t>, penetration (left) </a:t>
            </a:r>
            <a:r>
              <a:rPr lang="en-US" sz="2700" dirty="0">
                <a:latin typeface="HelveticaNeueLT Pro 45 Lt" pitchFamily="34" charset="0"/>
              </a:rPr>
              <a:t>and annual growth </a:t>
            </a:r>
            <a:r>
              <a:rPr lang="en-US" sz="2700" dirty="0" smtClean="0">
                <a:latin typeface="HelveticaNeueLT Pro 45 Lt" pitchFamily="34" charset="0"/>
              </a:rPr>
              <a:t>(right) </a:t>
            </a:r>
            <a:endParaRPr lang="en-US" sz="2700" dirty="0">
              <a:latin typeface="HelveticaNeueLT Pro 45 L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6" y="1470685"/>
            <a:ext cx="8604853" cy="299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8147" y="5221069"/>
            <a:ext cx="845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2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billion mobile-broadband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subscriptions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Mobile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broadband has been the fastest growing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market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3200" dirty="0" smtClean="0">
                <a:latin typeface="HelveticaNeueLT Pro 45 Lt" pitchFamily="34" charset="0"/>
                <a:cs typeface="Helvetica" pitchFamily="34" charset="0"/>
              </a:rPr>
              <a:t>Active mobile-broadband subscriptions, by region and level of development, 2013</a:t>
            </a:r>
            <a:endParaRPr lang="en-US" sz="3200" dirty="0">
              <a:latin typeface="HelveticaNeueLT Pro 45 Lt" pitchFamily="34" charset="0"/>
              <a:cs typeface="Helvetic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43" y="1609764"/>
            <a:ext cx="7802989" cy="335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257800"/>
            <a:ext cx="7767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75% penetration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developed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countries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20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% penetration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developing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countries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latin typeface="HelveticaNeueLT Pro 45 Lt" pitchFamily="34" charset="0"/>
                <a:cs typeface="Helvetica" pitchFamily="34" charset="0"/>
              </a:rPr>
              <a:t>Mobile data traffic, 2012-2017 (forecasts), total (left) and by end-user device (right)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2" y="1629980"/>
            <a:ext cx="8805768" cy="30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5029200"/>
            <a:ext cx="8371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1750" dirty="0" smtClean="0">
                <a:latin typeface="Helvetica" pitchFamily="34" charset="0"/>
                <a:cs typeface="Helvetica" pitchFamily="34" charset="0"/>
              </a:rPr>
              <a:t>Cisco forecasts that global mobile data traffic will </a:t>
            </a:r>
            <a:r>
              <a:rPr lang="en-US" sz="1750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increase</a:t>
            </a:r>
            <a:r>
              <a:rPr lang="en-US" sz="1750" dirty="0" smtClean="0">
                <a:latin typeface="Helvetica" pitchFamily="34" charset="0"/>
                <a:cs typeface="Helvetica" pitchFamily="34" charset="0"/>
              </a:rPr>
              <a:t> 13-fold between 2012 &amp; 2017.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750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Two-thirds</a:t>
            </a:r>
            <a:r>
              <a:rPr lang="en-US" sz="1750" dirty="0" smtClean="0">
                <a:latin typeface="Helvetica" pitchFamily="34" charset="0"/>
                <a:cs typeface="Helvetica" pitchFamily="34" charset="0"/>
              </a:rPr>
              <a:t> of this data traffic will be exchanged </a:t>
            </a:r>
            <a:r>
              <a:rPr lang="en-US" sz="1750" dirty="0">
                <a:latin typeface="Helvetica" pitchFamily="34" charset="0"/>
                <a:cs typeface="Helvetica" pitchFamily="34" charset="0"/>
              </a:rPr>
              <a:t>through smart </a:t>
            </a:r>
            <a:br>
              <a:rPr lang="en-US" sz="1750" dirty="0">
                <a:latin typeface="Helvetica" pitchFamily="34" charset="0"/>
                <a:cs typeface="Helvetica" pitchFamily="34" charset="0"/>
              </a:rPr>
            </a:br>
            <a:r>
              <a:rPr lang="en-US" sz="1750" dirty="0" smtClean="0">
                <a:latin typeface="Helvetica" pitchFamily="34" charset="0"/>
                <a:cs typeface="Helvetica" pitchFamily="34" charset="0"/>
              </a:rPr>
              <a:t>phones. </a:t>
            </a:r>
            <a:endParaRPr lang="en-US" sz="1750" i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4156" y="5411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sz="2800" dirty="0" smtClean="0">
                <a:latin typeface="HelveticaNeueLT Pro 45 Lt" pitchFamily="34" charset="0"/>
              </a:rPr>
              <a:t>Fixed (wired)-broadband subscriptions, world and by level of development, 2003-2013, </a:t>
            </a:r>
            <a:br>
              <a:rPr lang="en-US" sz="2800" dirty="0" smtClean="0">
                <a:latin typeface="HelveticaNeueLT Pro 45 Lt" pitchFamily="34" charset="0"/>
              </a:rPr>
            </a:br>
            <a:r>
              <a:rPr lang="en-US" sz="2800" dirty="0" smtClean="0">
                <a:latin typeface="HelveticaNeueLT Pro 45 Lt" pitchFamily="34" charset="0"/>
              </a:rPr>
              <a:t>penetration (left) and annual growth (right)</a:t>
            </a:r>
            <a:endParaRPr lang="en-US" sz="2800" dirty="0">
              <a:latin typeface="HelveticaNeueLT Pro 45 L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9" y="1434953"/>
            <a:ext cx="8584448" cy="301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867870"/>
            <a:ext cx="8083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Fixed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broadband subscriptions are growing at a 10% annual average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Worldwide-growth is reducing due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to slower growth in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developed countries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G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rowth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 developing countries continues at double-digit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rates.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6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latin typeface="HelveticaNeueLT Pro 45 Lt" pitchFamily="34" charset="0"/>
              </a:rPr>
              <a:t>Fixed (wired)-broadband subscriptions, by region and level of development, 2013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1" y="1571625"/>
            <a:ext cx="7622139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800" y="4858325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Fixed-network infrastructure is less deployed in developing countries.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In Arab States, number of subscriptions is one-third the world average. 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The fixed-broadband </a:t>
            </a:r>
            <a:r>
              <a:rPr lang="en-US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divide</a:t>
            </a:r>
            <a:r>
              <a:rPr lang="en-US" i="1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between developed and developing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regions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remains substantial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939" y="762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2700" dirty="0">
                <a:latin typeface="HelveticaNeueLT Pro 45 Lt" pitchFamily="34" charset="0"/>
              </a:rPr>
              <a:t>Households with Internet access, world and by level of development, </a:t>
            </a:r>
            <a:r>
              <a:rPr lang="en-US" sz="2700" dirty="0" smtClean="0">
                <a:latin typeface="HelveticaNeueLT Pro 45 Lt" pitchFamily="34" charset="0"/>
              </a:rPr>
              <a:t>2003-2013, </a:t>
            </a:r>
            <a:r>
              <a:rPr lang="en-US" sz="2700" dirty="0">
                <a:latin typeface="HelveticaNeueLT Pro 45 Lt" pitchFamily="34" charset="0"/>
              </a:rPr>
              <a:t/>
            </a:r>
            <a:br>
              <a:rPr lang="en-US" sz="2700" dirty="0">
                <a:latin typeface="HelveticaNeueLT Pro 45 Lt" pitchFamily="34" charset="0"/>
              </a:rPr>
            </a:br>
            <a:r>
              <a:rPr lang="en-US" sz="2700" dirty="0">
                <a:latin typeface="HelveticaNeueLT Pro 45 Lt" pitchFamily="34" charset="0"/>
              </a:rPr>
              <a:t>penetration (left) and annual growth (right)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8522"/>
            <a:ext cx="7512311" cy="264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4341674"/>
            <a:ext cx="7848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The number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of households with Internet access is increasing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in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all regions, but large differences persist between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developed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and developing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countries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Penetration rates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set to reach almost </a:t>
            </a:r>
            <a:r>
              <a:rPr lang="en-US" dirty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80 </a:t>
            </a:r>
            <a:r>
              <a:rPr lang="en-US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percent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 the former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compared to </a:t>
            </a:r>
            <a:r>
              <a:rPr lang="en-US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28 percent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 the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latter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9582" y="3810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3200" dirty="0">
                <a:latin typeface="HelveticaNeueLT Pro 45 Lt" pitchFamily="34" charset="0"/>
              </a:rPr>
              <a:t>Households with Internet access, by region and level of development, 2013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60786"/>
            <a:ext cx="7349580" cy="313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" y="4819471"/>
            <a:ext cx="734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gap between Africa and Asia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is substantial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>
                <a:latin typeface="Helvetica" pitchFamily="34" charset="0"/>
                <a:cs typeface="Helvetica" pitchFamily="34" charset="0"/>
              </a:rPr>
              <a:t>There are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1.1 billion households worldwide that are not yet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connected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to the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Internet, </a:t>
            </a:r>
            <a:r>
              <a:rPr lang="en-US" dirty="0" smtClean="0">
                <a:solidFill>
                  <a:srgbClr val="7030A0"/>
                </a:solidFill>
                <a:latin typeface="Helvetica" pitchFamily="34" charset="0"/>
                <a:cs typeface="Helvetica" pitchFamily="34" charset="0"/>
              </a:rPr>
              <a:t>90 percent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of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which are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in the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developing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world.</a:t>
            </a:r>
          </a:p>
        </p:txBody>
      </p:sp>
    </p:spTree>
    <p:extLst>
      <p:ext uri="{BB962C8B-B14F-4D97-AF65-F5344CB8AC3E}">
        <p14:creationId xmlns:p14="http://schemas.microsoft.com/office/powerpoint/2010/main" val="30315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DL_Presentations_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ICDL_Presentations_Template (1)</Template>
  <TotalTime>591</TotalTime>
  <Words>1128</Words>
  <Application>Microsoft Office PowerPoint</Application>
  <PresentationFormat>On-screen Show (4:3)</PresentationFormat>
  <Paragraphs>167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ICDL_Presentations_Template (1)</vt:lpstr>
      <vt:lpstr>Recent Trends in ICT Developments </vt:lpstr>
      <vt:lpstr>PowerPoint Presentation</vt:lpstr>
      <vt:lpstr>Active mobile-broadband subscriptions, world and by level of development, 2007-2013, penetration (left) and annual growth (right) </vt:lpstr>
      <vt:lpstr>PowerPoint Presentation</vt:lpstr>
      <vt:lpstr>Mobile data traffic, 2012-2017 (forecasts), total (left) and by end-user device (right)</vt:lpstr>
      <vt:lpstr>PowerPoint Presentation</vt:lpstr>
      <vt:lpstr>Fixed (wired)-broadband subscriptions, by region and level of development, 2013</vt:lpstr>
      <vt:lpstr>Households with Internet access, world and by level of development, 2003-2013,  penetration (left) and annual growth (right)</vt:lpstr>
      <vt:lpstr>Households with Internet access, by region and level of development, 2013</vt:lpstr>
      <vt:lpstr>Individuals using the Internet, world and by level of development, 2003-2013,  penetration (left) and annual growth (right) </vt:lpstr>
      <vt:lpstr>Individuals using the Internet, world and by level of development, 2003-2013</vt:lpstr>
      <vt:lpstr>The ICT gender gap –  Men and Women Online</vt:lpstr>
      <vt:lpstr>The ICT Development Index  (IDI)</vt:lpstr>
      <vt:lpstr>PowerPoint Presentation</vt:lpstr>
      <vt:lpstr>Objectives</vt:lpstr>
      <vt:lpstr>Conceptual Framework</vt:lpstr>
      <vt:lpstr>Conceptual Framework Three stages in the evolution towards an information society</vt:lpstr>
      <vt:lpstr>IDI Sub-Indices</vt:lpstr>
      <vt:lpstr>IDI Indicators, Reference Values and Weights</vt:lpstr>
      <vt:lpstr>ICT Development Index (IDI), 2011 and 2012 in Some Selected Countries</vt:lpstr>
      <vt:lpstr>PowerPoint Presentation</vt:lpstr>
      <vt:lpstr>PowerPoint Presentation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Divide and the International Computer Driving License  (ICDL)</dc:title>
  <dc:creator>Ghassan Assi</dc:creator>
  <cp:lastModifiedBy>Ahmad Haija</cp:lastModifiedBy>
  <cp:revision>27</cp:revision>
  <dcterms:created xsi:type="dcterms:W3CDTF">2014-02-09T08:50:21Z</dcterms:created>
  <dcterms:modified xsi:type="dcterms:W3CDTF">2014-03-08T18:03:48Z</dcterms:modified>
</cp:coreProperties>
</file>